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73" r:id="rId4"/>
    <p:sldId id="258" r:id="rId5"/>
    <p:sldId id="263" r:id="rId6"/>
    <p:sldId id="265" r:id="rId7"/>
    <p:sldId id="264" r:id="rId8"/>
    <p:sldId id="274" r:id="rId9"/>
    <p:sldId id="271" r:id="rId10"/>
    <p:sldId id="262" r:id="rId11"/>
    <p:sldId id="259" r:id="rId12"/>
    <p:sldId id="267" r:id="rId13"/>
    <p:sldId id="275" r:id="rId14"/>
    <p:sldId id="276" r:id="rId15"/>
    <p:sldId id="277" r:id="rId16"/>
    <p:sldId id="278" r:id="rId17"/>
    <p:sldId id="279" r:id="rId18"/>
    <p:sldId id="260" r:id="rId19"/>
    <p:sldId id="261" r:id="rId20"/>
    <p:sldId id="266" r:id="rId21"/>
    <p:sldId id="280" r:id="rId22"/>
    <p:sldId id="281" r:id="rId2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7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2" cstate="print">
            <a:duotone>
              <a:schemeClr val="bg2"/>
              <a:srgbClr val="FFF1C1"/>
            </a:duotone>
            <a:lum bright="-10000" contrast="-40000"/>
          </a:blip>
          <a:stretch>
            <a:fillRect/>
          </a:stretch>
        </p:blipFill>
        <p:spPr>
          <a:xfrm>
            <a:off x="1" y="5214950"/>
            <a:ext cx="1472173" cy="16430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214422"/>
            <a:ext cx="7772400" cy="1470025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1733" y="2759581"/>
            <a:ext cx="6100534" cy="1740989"/>
          </a:xfrm>
        </p:spPr>
        <p:txBody>
          <a:bodyPr anchor="t"/>
          <a:lstStyle>
            <a:lvl1pPr marL="0" indent="0" algn="ctr">
              <a:buNone/>
              <a:defRPr lang="zh-CN" altLang="en-US" dirty="0"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F3E1F-F81B-4890-8866-5C8C216926EF}" type="datetimeFigureOut">
              <a:rPr lang="zh-CN" altLang="en-US" smtClean="0"/>
              <a:pPr/>
              <a:t>2013/10/13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5B710-7EA4-4DAD-9A09-A52ED5C519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 cstate="print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00176"/>
            <a:ext cx="8229600" cy="4714907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F3E1F-F81B-4890-8866-5C8C216926EF}" type="datetimeFigureOut">
              <a:rPr lang="zh-CN" altLang="en-US" smtClean="0"/>
              <a:pPr/>
              <a:t>2013/10/13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5B710-7EA4-4DAD-9A09-A52ED5C519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print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 cstate="print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286644" y="274638"/>
            <a:ext cx="1400156" cy="5940444"/>
          </a:xfrm>
        </p:spPr>
        <p:txBody>
          <a:bodyPr vert="eaVert"/>
          <a:lstStyle>
            <a:lvl1pPr algn="ctr">
              <a:defRPr>
                <a:effectLst>
                  <a:outerShdw dist="50800" dir="18900000" algn="tl" rotWithShape="0">
                    <a:srgbClr val="000000">
                      <a:alpha val="75000"/>
                    </a:srgbClr>
                  </a:outerShdw>
                </a:effectLst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758006" cy="5940444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F3E1F-F81B-4890-8866-5C8C216926EF}" type="datetimeFigureOut">
              <a:rPr lang="zh-CN" altLang="en-US" smtClean="0"/>
              <a:pPr/>
              <a:t>2013/10/13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5B710-7EA4-4DAD-9A09-A52ED5C519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print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 cstate="print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F3E1F-F81B-4890-8866-5C8C216926EF}" type="datetimeFigureOut">
              <a:rPr lang="zh-CN" altLang="en-US" smtClean="0"/>
              <a:pPr/>
              <a:t>2013/10/13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5B710-7EA4-4DAD-9A09-A52ED5C519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print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143369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643182"/>
            <a:ext cx="7772400" cy="1500187"/>
          </a:xfrm>
        </p:spPr>
        <p:txBody>
          <a:bodyPr anchor="b"/>
          <a:lstStyle>
            <a:lvl1pPr marL="0" indent="0">
              <a:buNone/>
              <a:defRPr lang="zh-CN" altLang="en-US" sz="2800" smtClean="0">
                <a:effectLst/>
              </a:defRPr>
            </a:lvl1pPr>
            <a:lvl2pPr marL="457200" indent="0">
              <a:buNone/>
              <a:defRPr lang="zh-CN" altLang="en-US" sz="2400" smtClean="0">
                <a:effectLst/>
              </a:defRPr>
            </a:lvl2pPr>
            <a:lvl3pPr marL="914400" indent="0">
              <a:buNone/>
              <a:defRPr lang="zh-CN" altLang="en-US" sz="2000" smtClean="0">
                <a:effectLst/>
              </a:defRPr>
            </a:lvl3pPr>
            <a:lvl4pPr marL="1371600" indent="0">
              <a:buNone/>
              <a:defRPr lang="zh-CN" altLang="en-US" sz="1600" smtClean="0">
                <a:effectLst/>
              </a:defRPr>
            </a:lvl4pPr>
            <a:lvl5pPr marL="1828800" indent="0">
              <a:buNone/>
              <a:defRPr lang="zh-CN" altLang="en-US" sz="1400" dirty="0" smtClean="0">
                <a:effectLst/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F3E1F-F81B-4890-8866-5C8C216926EF}" type="datetimeFigureOut">
              <a:rPr lang="zh-CN" altLang="en-US" smtClean="0"/>
              <a:pPr/>
              <a:t>2013/10/13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5B710-7EA4-4DAD-9A09-A52ED5C519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print">
            <a:duotone>
              <a:schemeClr val="bg2"/>
              <a:srgbClr val="FFF1C1"/>
            </a:duotone>
            <a:lum bright="-10000" contrast="-30000"/>
          </a:blip>
          <a:stretch>
            <a:fillRect/>
          </a:stretch>
        </p:blipFill>
        <p:spPr>
          <a:xfrm>
            <a:off x="7480636" y="0"/>
            <a:ext cx="1663364" cy="2357430"/>
          </a:xfrm>
          <a:prstGeom prst="rect">
            <a:avLst/>
          </a:prstGeom>
          <a:noFill/>
          <a:ln>
            <a:noFill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655200" cy="6858000"/>
          </a:xfrm>
          <a:prstGeom prst="rect">
            <a:avLst/>
          </a:prstGeom>
          <a:blipFill>
            <a:blip r:embed="rId2" cstate="print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F3E1F-F81B-4890-8866-5C8C216926EF}" type="datetimeFigureOut">
              <a:rPr lang="zh-CN" altLang="en-US" smtClean="0"/>
              <a:pPr/>
              <a:t>2013/10/13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5B710-7EA4-4DAD-9A09-A52ED5C519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 cstate="print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0" y="0"/>
            <a:ext cx="640800" cy="6858000"/>
          </a:xfrm>
          <a:prstGeom prst="rect">
            <a:avLst/>
          </a:prstGeom>
          <a:blipFill>
            <a:blip r:embed="rId2" cstate="print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F3E1F-F81B-4890-8866-5C8C216926EF}" type="datetimeFigureOut">
              <a:rPr lang="zh-CN" altLang="en-US" smtClean="0"/>
              <a:pPr/>
              <a:t>2013/10/13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5B710-7EA4-4DAD-9A09-A52ED5C519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3" cstate="print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 cstate="print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F3E1F-F81B-4890-8866-5C8C216926EF}" type="datetimeFigureOut">
              <a:rPr lang="zh-CN" altLang="en-US" smtClean="0"/>
              <a:pPr/>
              <a:t>2013/10/13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5B710-7EA4-4DAD-9A09-A52ED5C519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 cstate="print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 cstate="print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F3E1F-F81B-4890-8866-5C8C216926EF}" type="datetimeFigureOut">
              <a:rPr lang="zh-CN" altLang="en-US" smtClean="0"/>
              <a:pPr/>
              <a:t>2013/10/13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5B710-7EA4-4DAD-9A09-A52ED5C519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 cstate="print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673200" cy="6858000"/>
          </a:xfrm>
          <a:prstGeom prst="rect">
            <a:avLst/>
          </a:prstGeom>
          <a:blipFill>
            <a:blip r:embed="rId2" cstate="print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1175" y="5357826"/>
            <a:ext cx="8226225" cy="768028"/>
          </a:xfrm>
        </p:spPr>
        <p:txBody>
          <a:bodyPr anchor="ctr"/>
          <a:lstStyle>
            <a:lvl1pPr algn="ctr">
              <a:defRPr lang="zh-CN" altLang="en-US" sz="3600" b="0" kern="1200" spc="50" dirty="0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0382" y="428604"/>
            <a:ext cx="5111750" cy="48577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679086" y="1357298"/>
            <a:ext cx="3008313" cy="392909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F3E1F-F81B-4890-8866-5C8C216926EF}" type="datetimeFigureOut">
              <a:rPr lang="zh-CN" altLang="en-US" smtClean="0"/>
              <a:pPr/>
              <a:t>2013/10/13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5B710-7EA4-4DAD-9A09-A52ED5C519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 cstate="print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 cstate="print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95298" y="214290"/>
            <a:ext cx="7448602" cy="781052"/>
          </a:xfrm>
        </p:spPr>
        <p:txBody>
          <a:bodyPr anchor="ctr"/>
          <a:lstStyle>
            <a:lvl1pPr algn="ctr" rtl="0">
              <a:spcBef>
                <a:spcPct val="0"/>
              </a:spcBef>
              <a:buNone/>
              <a:defRPr sz="3600" b="0" kern="1200" spc="50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81015" y="1000108"/>
            <a:ext cx="7452360" cy="5214974"/>
          </a:xfrm>
          <a:prstGeom prst="snip2DiagRect">
            <a:avLst>
              <a:gd name="adj1" fmla="val 0"/>
              <a:gd name="adj2" fmla="val 1794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953000" y="6243633"/>
            <a:ext cx="3180375" cy="614367"/>
          </a:xfrm>
        </p:spPr>
        <p:txBody>
          <a:bodyPr anchor="t"/>
          <a:lstStyle>
            <a:lvl1pPr marL="0" indent="0" algn="r">
              <a:buNone/>
              <a:defRPr sz="1400"/>
            </a:lvl1pPr>
            <a:lvl2pPr marL="457200" indent="0" algn="r">
              <a:buNone/>
              <a:defRPr sz="1200"/>
            </a:lvl2pPr>
            <a:lvl3pPr marL="914400" indent="0" algn="r">
              <a:buNone/>
              <a:defRPr sz="1000"/>
            </a:lvl3pPr>
            <a:lvl4pPr marL="1371600" indent="0" algn="r">
              <a:buNone/>
              <a:defRPr sz="900"/>
            </a:lvl4pPr>
            <a:lvl5pPr marL="1828800" indent="0" algn="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09600" y="6492878"/>
            <a:ext cx="1676384" cy="365125"/>
          </a:xfrm>
        </p:spPr>
        <p:txBody>
          <a:bodyPr/>
          <a:lstStyle/>
          <a:p>
            <a:fld id="{AE0F3E1F-F81B-4890-8866-5C8C216926EF}" type="datetimeFigureOut">
              <a:rPr lang="zh-CN" altLang="en-US" smtClean="0"/>
              <a:pPr/>
              <a:t>2013/10/13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2285984" y="6492876"/>
            <a:ext cx="2643206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83073" y="5347005"/>
            <a:ext cx="871200" cy="871200"/>
          </a:xfrm>
          <a:prstGeom prst="rtTriangl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fld id="{F995B710-7EA4-4DAD-9A09-A52ED5C519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 cstate="print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60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matte">
              <a:bevelT w="12700" h="12700"/>
            </a:sp3d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274320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E0F3E1F-F81B-4890-8866-5C8C216926EF}" type="datetimeFigureOut">
              <a:rPr lang="zh-CN" altLang="en-US" smtClean="0"/>
              <a:pPr/>
              <a:t>2013/10/13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45720" tIns="45720" rIns="45720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995B710-7EA4-4DAD-9A09-A52ED5C519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zh-CN" altLang="en-US" sz="4400" b="0" kern="1200" spc="50" dirty="0">
          <a:ln w="12700">
            <a:noFill/>
            <a:prstDash val="solid"/>
          </a:ln>
          <a:solidFill>
            <a:schemeClr val="accent4"/>
          </a:solidFill>
          <a:effectLst>
            <a:outerShdw blurRad="38100" dist="20320" dir="27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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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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620688"/>
            <a:ext cx="9144000" cy="5976664"/>
          </a:xfrm>
        </p:spPr>
        <p:txBody>
          <a:bodyPr>
            <a:noAutofit/>
          </a:bodyPr>
          <a:lstStyle/>
          <a:p>
            <a:r>
              <a:rPr lang="zh-CN" altLang="en-US" sz="9600" b="1" dirty="0" smtClean="0">
                <a:latin typeface="微软雅黑" pitchFamily="34" charset="-122"/>
                <a:ea typeface="微软雅黑" pitchFamily="34" charset="-122"/>
              </a:rPr>
              <a:t>真光、真人、</a:t>
            </a:r>
            <a:r>
              <a:rPr lang="en-US" altLang="zh-CN" sz="9600" b="1" dirty="0" smtClean="0">
                <a:latin typeface="微软雅黑" pitchFamily="34" charset="-122"/>
                <a:ea typeface="微软雅黑" pitchFamily="34" charset="-122"/>
              </a:rPr>
              <a:t/>
            </a:r>
            <a:br>
              <a:rPr lang="en-US" altLang="zh-CN" sz="9600" b="1" dirty="0" smtClean="0">
                <a:latin typeface="微软雅黑" pitchFamily="34" charset="-122"/>
                <a:ea typeface="微软雅黑" pitchFamily="34" charset="-122"/>
              </a:rPr>
            </a:br>
            <a:r>
              <a:rPr lang="zh-CN" altLang="en-US" sz="9600" b="1" dirty="0" smtClean="0">
                <a:latin typeface="微软雅黑" pitchFamily="34" charset="-122"/>
                <a:ea typeface="微软雅黑" pitchFamily="34" charset="-122"/>
              </a:rPr>
              <a:t>真粮、真神</a:t>
            </a:r>
            <a:endParaRPr lang="zh-CN" altLang="en-US" sz="96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15616" y="5661248"/>
            <a:ext cx="6696744" cy="1008112"/>
          </a:xfrm>
        </p:spPr>
        <p:txBody>
          <a:bodyPr>
            <a:normAutofit/>
          </a:bodyPr>
          <a:lstStyle/>
          <a:p>
            <a:endParaRPr lang="en-US" altLang="zh-CN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itchFamily="49" charset="-122"/>
              <a:ea typeface="楷体" pitchFamily="49" charset="-122"/>
            </a:endParaRPr>
          </a:p>
          <a:p>
            <a:endParaRPr lang="zh-CN" alt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7776000" cy="188640"/>
          </a:xfrm>
        </p:spPr>
        <p:txBody>
          <a:bodyPr>
            <a:normAutofit fontScale="90000"/>
          </a:bodyPr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669360"/>
          </a:xfrm>
        </p:spPr>
        <p:txBody>
          <a:bodyPr>
            <a:noAutofit/>
          </a:bodyPr>
          <a:lstStyle/>
          <a:p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耶稣基督有目共睹，是历史</a:t>
            </a: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发生</a:t>
            </a: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的</a:t>
            </a: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事实，祂为救我们而降生、为赦免我们的罪而钉死、为我们的永生而复活。</a:t>
            </a:r>
            <a:endParaRPr lang="en-US" altLang="zh-CN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耶稣降生有四大显明：</a:t>
            </a:r>
            <a:endParaRPr lang="en-US" altLang="zh-CN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itchFamily="49" charset="-122"/>
              <a:ea typeface="楷体" pitchFamily="49" charset="-122"/>
            </a:endParaRPr>
          </a:p>
          <a:p>
            <a:pPr>
              <a:buNone/>
            </a:pPr>
            <a:r>
              <a:rPr lang="en-US" altLang="zh-C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     1</a:t>
            </a: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、</a:t>
            </a:r>
            <a:r>
              <a:rPr lang="zh-CN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显明神的同在</a:t>
            </a:r>
            <a:endParaRPr lang="en-US" altLang="zh-CN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itchFamily="49" charset="-122"/>
              <a:ea typeface="楷体" pitchFamily="49" charset="-122"/>
            </a:endParaRPr>
          </a:p>
          <a:p>
            <a:pPr>
              <a:buNone/>
            </a:pPr>
            <a:r>
              <a:rPr lang="en-US" altLang="zh-C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   </a:t>
            </a: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“</a:t>
            </a:r>
            <a:r>
              <a:rPr lang="zh-CN" alt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从来没有人看见神，只有在父怀里的独生子将祂表明出来</a:t>
            </a: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。”（约</a:t>
            </a:r>
            <a:r>
              <a:rPr lang="en-US" altLang="zh-C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1:18</a:t>
            </a: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）</a:t>
            </a:r>
            <a:endParaRPr lang="en-US" altLang="zh-CN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itchFamily="49" charset="-122"/>
              <a:ea typeface="楷体" pitchFamily="49" charset="-122"/>
            </a:endParaRPr>
          </a:p>
          <a:p>
            <a:pPr>
              <a:buNone/>
            </a:pPr>
            <a:r>
              <a:rPr lang="en-US" altLang="zh-C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   </a:t>
            </a: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“</a:t>
            </a:r>
            <a:r>
              <a:rPr lang="zh-CN" alt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祂是神荣耀所发的光辉，是神本体的真像</a:t>
            </a: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。”（来</a:t>
            </a:r>
            <a:r>
              <a:rPr lang="en-US" altLang="zh-C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1:3</a:t>
            </a: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 ）</a:t>
            </a:r>
            <a:endParaRPr lang="en-US" altLang="zh-CN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itchFamily="49" charset="-122"/>
              <a:ea typeface="楷体" pitchFamily="49" charset="-122"/>
            </a:endParaRPr>
          </a:p>
          <a:p>
            <a:pPr>
              <a:buNone/>
            </a:pP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   “</a:t>
            </a:r>
            <a:r>
              <a:rPr lang="zh-CN" alt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爱子是那不能看见之神的像</a:t>
            </a: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。”（西</a:t>
            </a:r>
            <a:r>
              <a:rPr lang="en-US" altLang="zh-C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1:15</a:t>
            </a: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）</a:t>
            </a:r>
            <a:endParaRPr lang="zh-CN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7776000" cy="45719"/>
          </a:xfrm>
        </p:spPr>
        <p:txBody>
          <a:bodyPr>
            <a:normAutofit fontScale="90000"/>
          </a:bodyPr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260648"/>
            <a:ext cx="8964488" cy="68407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dirty="0" smtClean="0">
                <a:latin typeface="楷体" pitchFamily="49" charset="-122"/>
                <a:ea typeface="楷体" pitchFamily="49" charset="-122"/>
              </a:rPr>
              <a:t>     </a:t>
            </a:r>
            <a:r>
              <a:rPr lang="en-US" altLang="zh-CN" sz="3600" dirty="0" smtClean="0">
                <a:latin typeface="楷体" pitchFamily="49" charset="-122"/>
                <a:ea typeface="楷体" pitchFamily="49" charset="-122"/>
              </a:rPr>
              <a:t>2</a:t>
            </a:r>
            <a:r>
              <a:rPr lang="zh-CN" altLang="en-US" sz="3600" dirty="0" smtClean="0">
                <a:latin typeface="楷体" pitchFamily="49" charset="-122"/>
                <a:ea typeface="楷体" pitchFamily="49" charset="-122"/>
              </a:rPr>
              <a:t>、</a:t>
            </a:r>
            <a:r>
              <a:rPr lang="zh-CN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显明神的大爱</a:t>
            </a:r>
            <a:endParaRPr lang="en-US" altLang="zh-CN" dirty="0" smtClean="0">
              <a:latin typeface="楷体" pitchFamily="49" charset="-122"/>
              <a:ea typeface="楷体" pitchFamily="49" charset="-122"/>
            </a:endParaRPr>
          </a:p>
          <a:p>
            <a:pPr>
              <a:buNone/>
            </a:pP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   “</a:t>
            </a:r>
            <a:r>
              <a:rPr lang="zh-CN" altLang="en-US" b="1" dirty="0" smtClean="0">
                <a:solidFill>
                  <a:srgbClr val="FFFF00"/>
                </a:solidFill>
                <a:latin typeface="楷体" pitchFamily="49" charset="-122"/>
                <a:ea typeface="楷体" pitchFamily="49" charset="-122"/>
              </a:rPr>
              <a:t>神爱世人，甚至将祂的独生子赐给他们，叫一切信祂的，不至灭亡，反得永生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”</a:t>
            </a:r>
            <a:r>
              <a:rPr lang="zh-CN" altLang="en-US" sz="2800" dirty="0" smtClean="0">
                <a:latin typeface="楷体" pitchFamily="49" charset="-122"/>
                <a:ea typeface="楷体" pitchFamily="49" charset="-122"/>
              </a:rPr>
              <a:t>（约</a:t>
            </a:r>
            <a:r>
              <a:rPr lang="en-US" altLang="zh-CN" sz="2800" dirty="0" smtClean="0">
                <a:latin typeface="楷体" pitchFamily="49" charset="-122"/>
                <a:ea typeface="楷体" pitchFamily="49" charset="-122"/>
              </a:rPr>
              <a:t>3:16</a:t>
            </a:r>
            <a:r>
              <a:rPr lang="zh-CN" altLang="en-US" sz="2800" dirty="0" smtClean="0">
                <a:latin typeface="楷体" pitchFamily="49" charset="-122"/>
                <a:ea typeface="楷体" pitchFamily="49" charset="-122"/>
              </a:rPr>
              <a:t>）。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耶稣的降生，耶稣十字架的流血舍命，耶稣的救赎，耶稣的复活，都是神爱世人的明证！</a:t>
            </a:r>
            <a:endParaRPr lang="en-US" altLang="zh-CN" dirty="0" smtClean="0">
              <a:latin typeface="楷体" pitchFamily="49" charset="-122"/>
              <a:ea typeface="楷体" pitchFamily="49" charset="-122"/>
            </a:endParaRPr>
          </a:p>
          <a:p>
            <a:pPr>
              <a:buNone/>
            </a:pPr>
            <a:r>
              <a:rPr lang="en-US" altLang="zh-CN" sz="3600" dirty="0" smtClean="0">
                <a:latin typeface="楷体" pitchFamily="49" charset="-122"/>
                <a:ea typeface="楷体" pitchFamily="49" charset="-122"/>
              </a:rPr>
              <a:t>     3</a:t>
            </a:r>
            <a:r>
              <a:rPr lang="zh-CN" altLang="en-US" sz="3600" dirty="0" smtClean="0">
                <a:latin typeface="楷体" pitchFamily="49" charset="-122"/>
                <a:ea typeface="楷体" pitchFamily="49" charset="-122"/>
              </a:rPr>
              <a:t>、</a:t>
            </a:r>
            <a:r>
              <a:rPr lang="zh-CN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显明神的拯救</a:t>
            </a:r>
            <a:r>
              <a:rPr lang="zh-CN" altLang="en-US" dirty="0" smtClean="0"/>
              <a:t> 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    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“</a:t>
            </a:r>
            <a:r>
              <a:rPr lang="zh-CN" alt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基督耶稣降世，为要拯救罪人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”</a:t>
            </a:r>
            <a:r>
              <a:rPr lang="zh-CN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（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提前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1:15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）。</a:t>
            </a:r>
            <a:endParaRPr lang="en-US" altLang="zh-CN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itchFamily="49" charset="-122"/>
              <a:ea typeface="楷体" pitchFamily="49" charset="-122"/>
            </a:endParaRPr>
          </a:p>
          <a:p>
            <a:pPr>
              <a:buNone/>
            </a:pPr>
            <a:r>
              <a:rPr lang="en-US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   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“</a:t>
            </a:r>
            <a:r>
              <a:rPr lang="zh-CN" alt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但律法把众人都圈在罪里，使所应许的福因信耶稣基督归给那信的人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”</a:t>
            </a:r>
            <a:r>
              <a:rPr lang="zh-CN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（加</a:t>
            </a:r>
            <a:r>
              <a:rPr lang="en-US" altLang="zh-C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3:22</a:t>
            </a:r>
            <a:r>
              <a:rPr lang="zh-CN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）。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耶稣的血除去人的罪，祂的义归向信靠祂的人。</a:t>
            </a:r>
            <a:endParaRPr lang="en-US" altLang="zh-CN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itchFamily="49" charset="-122"/>
              <a:ea typeface="楷体" pitchFamily="49" charset="-122"/>
            </a:endParaRPr>
          </a:p>
          <a:p>
            <a:pPr>
              <a:buNone/>
            </a:pPr>
            <a:r>
              <a:rPr lang="en-US" altLang="zh-C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     </a:t>
            </a:r>
            <a:endParaRPr lang="zh-CN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7776000" cy="45719"/>
          </a:xfrm>
        </p:spPr>
        <p:txBody>
          <a:bodyPr>
            <a:normAutofit fontScale="90000"/>
          </a:bodyPr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332656"/>
            <a:ext cx="8496944" cy="6525344"/>
          </a:xfrm>
        </p:spPr>
        <p:txBody>
          <a:bodyPr>
            <a:normAutofit/>
          </a:bodyPr>
          <a:lstStyle/>
          <a:p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人无法自救，也无法因行善、修功德而得生。</a:t>
            </a:r>
            <a:endParaRPr lang="en-US" altLang="zh-CN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“</a:t>
            </a:r>
            <a:r>
              <a:rPr lang="zh-CN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除祂以外，别无拯救；因为在天下人间，没有赐下别的名，我们可以靠着得救</a:t>
            </a: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”</a:t>
            </a:r>
            <a:r>
              <a:rPr lang="zh-CN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（徒</a:t>
            </a:r>
            <a:r>
              <a:rPr lang="en-US" altLang="zh-C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4:12</a:t>
            </a:r>
            <a:r>
              <a:rPr lang="zh-CN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）</a:t>
            </a: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。</a:t>
            </a:r>
            <a:endParaRPr lang="en-US" altLang="zh-CN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唯有靠着耶稣基督才能脱离罪的辖制，出死入生，脱离永远的死亡，从而进入荣耀的永恒。</a:t>
            </a:r>
            <a:endParaRPr lang="zh-CN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9" name="Picture 5" descr="C:\Users\Gao\AppData\Local\Microsoft\Windows\Temporary Internet Files\Content.IE5\Y21NAQCK\MC90032481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56250" y="4819650"/>
            <a:ext cx="2112094" cy="13456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flipV="1">
            <a:off x="457200" y="188640"/>
            <a:ext cx="7776000" cy="85998"/>
          </a:xfrm>
        </p:spPr>
        <p:txBody>
          <a:bodyPr>
            <a:normAutofit fontScale="90000"/>
          </a:bodyPr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2060848"/>
            <a:ext cx="7787208" cy="40653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sz="7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三、耶稣是真粮</a:t>
            </a:r>
            <a:endParaRPr lang="zh-CN" altLang="en-US" sz="7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6000" cy="1498178"/>
          </a:xfrm>
        </p:spPr>
        <p:txBody>
          <a:bodyPr>
            <a:normAutofit/>
          </a:bodyPr>
          <a:lstStyle/>
          <a:p>
            <a:r>
              <a:rPr lang="en-US" altLang="zh-CN" sz="4800" dirty="0" smtClean="0"/>
              <a:t>     《</a:t>
            </a:r>
            <a:r>
              <a:rPr lang="zh-CN" altLang="en-US" sz="4800" dirty="0" smtClean="0"/>
              <a:t>马太福音</a:t>
            </a:r>
            <a:r>
              <a:rPr lang="en-US" altLang="zh-CN" sz="4800" dirty="0" smtClean="0"/>
              <a:t>》4</a:t>
            </a:r>
            <a:r>
              <a:rPr lang="zh-CN" altLang="en-US" sz="4800" dirty="0" smtClean="0"/>
              <a:t>章</a:t>
            </a:r>
            <a:r>
              <a:rPr lang="en-US" altLang="zh-CN" sz="4800" dirty="0" smtClean="0"/>
              <a:t>4</a:t>
            </a:r>
            <a:r>
              <a:rPr lang="zh-CN" altLang="en-US" sz="4800" dirty="0" smtClean="0"/>
              <a:t>节</a:t>
            </a:r>
            <a:endParaRPr lang="zh-CN" altLang="en-US" sz="4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zh-CN" alt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耶稣却回答说：“</a:t>
            </a:r>
            <a:r>
              <a:rPr lang="zh-CN" altLang="en-US" sz="4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经上记着说，人活着，不是单靠食物，乃是靠神口里所出的一切话</a:t>
            </a:r>
            <a:r>
              <a:rPr lang="zh-CN" alt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。”</a:t>
            </a:r>
          </a:p>
          <a:p>
            <a:endParaRPr lang="zh-CN" altLang="en-US" dirty="0"/>
          </a:p>
        </p:txBody>
      </p:sp>
      <p:pic>
        <p:nvPicPr>
          <p:cNvPr id="1027" name="Picture 3" descr="C:\Users\Gao\AppData\Local\Microsoft\Windows\Temporary Internet Files\Content.IE5\6B41M16O\MC90032481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4365104"/>
            <a:ext cx="2304256" cy="14213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6000" cy="58018"/>
          </a:xfrm>
        </p:spPr>
        <p:txBody>
          <a:bodyPr>
            <a:normAutofit fontScale="90000"/>
          </a:bodyPr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476672"/>
            <a:ext cx="8568952" cy="6381328"/>
          </a:xfrm>
        </p:spPr>
        <p:txBody>
          <a:bodyPr/>
          <a:lstStyle/>
          <a:p>
            <a:r>
              <a:rPr lang="en-US" altLang="zh-C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《</a:t>
            </a: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约翰福音</a:t>
            </a:r>
            <a:r>
              <a:rPr lang="en-US" altLang="zh-C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》6</a:t>
            </a: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章</a:t>
            </a:r>
            <a:r>
              <a:rPr lang="en-US" altLang="zh-C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35 </a:t>
            </a: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节，耶稣说：“</a:t>
            </a:r>
            <a:r>
              <a:rPr lang="zh-CN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我就是生命的粮。到我这里来的，必定不饿。信我的，永远不渴</a:t>
            </a: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。”</a:t>
            </a:r>
          </a:p>
          <a:p>
            <a:r>
              <a:rPr lang="zh-CN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但为什么，很多时候，我们吃是吃饱了，却仍然饿；喝是喝足了，却仍然渴？</a:t>
            </a:r>
            <a:endParaRPr lang="en-US" altLang="zh-CN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《</a:t>
            </a: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阿摩司书</a:t>
            </a:r>
            <a:r>
              <a:rPr lang="en-US" altLang="zh-C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》8</a:t>
            </a: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章</a:t>
            </a:r>
            <a:r>
              <a:rPr lang="en-US" altLang="zh-C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11</a:t>
            </a: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节，</a:t>
            </a:r>
            <a:r>
              <a:rPr lang="en-US" altLang="zh-C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 </a:t>
            </a: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主耶和华说：“</a:t>
            </a:r>
            <a:r>
              <a:rPr lang="zh-CN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日子将到，我必命饥荒降在地上。人饥饿非因无饼，干渴非因无水，乃因不听耶和华的话</a:t>
            </a: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。”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800" dirty="0" smtClean="0"/>
              <a:t>   《</a:t>
            </a:r>
            <a:r>
              <a:rPr lang="zh-CN" altLang="en-US" sz="4800" dirty="0" smtClean="0"/>
              <a:t>约翰福音</a:t>
            </a:r>
            <a:r>
              <a:rPr lang="en-US" altLang="zh-CN" sz="4800" dirty="0" smtClean="0"/>
              <a:t>》4</a:t>
            </a:r>
            <a:r>
              <a:rPr lang="zh-CN" altLang="en-US" sz="4800" dirty="0" smtClean="0"/>
              <a:t>章</a:t>
            </a:r>
            <a:r>
              <a:rPr lang="en-US" altLang="zh-CN" sz="4800" dirty="0" smtClean="0"/>
              <a:t>13-14</a:t>
            </a:r>
            <a:r>
              <a:rPr lang="zh-CN" altLang="en-US" sz="4800" dirty="0" smtClean="0"/>
              <a:t>节</a:t>
            </a:r>
            <a:endParaRPr lang="zh-CN" altLang="en-US" sz="4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耶稣回答说：“</a:t>
            </a:r>
            <a:r>
              <a:rPr lang="zh-CN" altLang="en-US" sz="4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凡喝这水的，还要再渴。人若喝我所赐的水就永远不渴。我所赐的水，要在他里头成为泉源，直涌到永生</a:t>
            </a:r>
            <a:r>
              <a:rPr lang="zh-CN" alt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。”</a:t>
            </a:r>
          </a:p>
          <a:p>
            <a:endParaRPr lang="zh-CN" altLang="en-US" dirty="0"/>
          </a:p>
        </p:txBody>
      </p:sp>
      <p:pic>
        <p:nvPicPr>
          <p:cNvPr id="1026" name="Picture 2" descr="C:\Users\Gao\AppData\Local\Microsoft\Windows\Temporary Internet Files\Content.IE5\7R44J5NA\MM900283220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4835525"/>
            <a:ext cx="2160239" cy="1419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71600" y="2060848"/>
            <a:ext cx="7715200" cy="45365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sz="7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四、耶稣是真神</a:t>
            </a:r>
            <a:endParaRPr lang="zh-CN" altLang="en-US" sz="7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7776000" cy="45719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     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88640"/>
            <a:ext cx="8964488" cy="66693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     </a:t>
            </a:r>
            <a:r>
              <a:rPr lang="en-US" altLang="zh-C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1</a:t>
            </a: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、</a:t>
            </a:r>
            <a:r>
              <a:rPr lang="zh-CN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耶稣是永活的神</a:t>
            </a:r>
            <a:endParaRPr lang="en-US" altLang="zh-CN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itchFamily="49" charset="-122"/>
              <a:ea typeface="楷体" pitchFamily="49" charset="-122"/>
            </a:endParaRPr>
          </a:p>
          <a:p>
            <a:pPr>
              <a:buNone/>
            </a:pP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    “</a:t>
            </a:r>
            <a:r>
              <a:rPr lang="zh-CN" alt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按肉体说，是从大卫后裔生的； </a:t>
            </a:r>
            <a:r>
              <a:rPr lang="en-US" altLang="zh-CN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 </a:t>
            </a:r>
            <a:r>
              <a:rPr lang="zh-CN" alt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按圣善的灵说，因从死里复活，以大能显明是神的儿子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”</a:t>
            </a:r>
            <a:r>
              <a:rPr lang="zh-CN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（罗</a:t>
            </a:r>
            <a:r>
              <a:rPr lang="en-US" altLang="zh-C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1:3-4</a:t>
            </a:r>
            <a:r>
              <a:rPr lang="zh-CN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）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。祂从天而降，又升天而去，坐在全能者的右边。耶稣说：“</a:t>
            </a:r>
            <a:r>
              <a:rPr lang="zh-CN" alt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复活在我，生命也在我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”</a:t>
            </a:r>
            <a:r>
              <a:rPr lang="zh-CN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（约</a:t>
            </a:r>
            <a:r>
              <a:rPr lang="en-US" altLang="zh-C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11:25</a:t>
            </a:r>
            <a:r>
              <a:rPr lang="zh-CN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）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。</a:t>
            </a:r>
            <a:endParaRPr lang="en-US" altLang="zh-CN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itchFamily="49" charset="-122"/>
              <a:ea typeface="楷体" pitchFamily="49" charset="-122"/>
            </a:endParaRPr>
          </a:p>
          <a:p>
            <a:pPr>
              <a:buNone/>
            </a:pP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     </a:t>
            </a:r>
            <a:r>
              <a:rPr lang="en-US" altLang="zh-C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2</a:t>
            </a:r>
            <a:r>
              <a:rPr lang="zh-CN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、耶稣是显现的神</a:t>
            </a:r>
            <a:endParaRPr lang="en-US" altLang="zh-CN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itchFamily="49" charset="-122"/>
              <a:ea typeface="楷体" pitchFamily="49" charset="-122"/>
            </a:endParaRPr>
          </a:p>
          <a:p>
            <a:pPr>
              <a:buNone/>
            </a:pP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    祂过去向先知、使徒们显现，今天也向我们显现。每一位基督徒都有美好见证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，圣灵常借着经文、诗歌、见证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等，向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我们启示。耶稣盼望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我们去经历祂、认识祂、信靠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祂、跟随祂。</a:t>
            </a:r>
            <a:endParaRPr lang="zh-CN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7776000" cy="188640"/>
          </a:xfrm>
        </p:spPr>
        <p:txBody>
          <a:bodyPr>
            <a:normAutofit fontScale="90000"/>
          </a:bodyPr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404664"/>
            <a:ext cx="8964488" cy="66967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     3</a:t>
            </a: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、</a:t>
            </a:r>
            <a:r>
              <a:rPr lang="zh-CN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耶稣是全能的神</a:t>
            </a:r>
            <a:endParaRPr lang="en-US" altLang="zh-CN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itchFamily="49" charset="-122"/>
              <a:ea typeface="楷体" pitchFamily="49" charset="-122"/>
            </a:endParaRPr>
          </a:p>
          <a:p>
            <a:pPr>
              <a:buNone/>
            </a:pP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    中国人说“江山易改本性难移”，但耶稣却能够改变信靠祂之人的生命。</a:t>
            </a:r>
            <a:endParaRPr lang="en-US" altLang="zh-CN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itchFamily="49" charset="-122"/>
              <a:ea typeface="楷体" pitchFamily="49" charset="-122"/>
            </a:endParaRPr>
          </a:p>
          <a:p>
            <a:pPr>
              <a:buNone/>
            </a:pPr>
            <a:r>
              <a:rPr lang="en-US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    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不是因为人好而信耶稣，但信了耶稣一定会变好。“改变”不是靠自己，乃是靠耶稣。</a:t>
            </a:r>
            <a:endParaRPr lang="en-US" altLang="zh-CN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itchFamily="49" charset="-122"/>
              <a:ea typeface="楷体" pitchFamily="49" charset="-122"/>
            </a:endParaRPr>
          </a:p>
          <a:p>
            <a:pPr>
              <a:buNone/>
            </a:pPr>
            <a:r>
              <a:rPr lang="en-US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    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每一个真正重生得救的基督徒，为此都有生命更新的美好见证。耶稣说：“</a:t>
            </a:r>
            <a:r>
              <a:rPr lang="zh-CN" alt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我来了，是要叫羊得生命，并且得的更丰盛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。”</a:t>
            </a:r>
            <a:r>
              <a:rPr lang="zh-CN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（约</a:t>
            </a:r>
            <a:r>
              <a:rPr lang="en-US" altLang="zh-C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10:10</a:t>
            </a:r>
            <a:r>
              <a:rPr lang="zh-CN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 ）</a:t>
            </a:r>
            <a:endParaRPr lang="zh-CN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itchFamily="49" charset="-122"/>
              <a:ea typeface="楷体" pitchFamily="49" charset="-122"/>
            </a:endParaRPr>
          </a:p>
        </p:txBody>
      </p:sp>
      <p:pic>
        <p:nvPicPr>
          <p:cNvPr id="2054" name="Picture 6" descr="C:\Users\Gao\AppData\Local\Microsoft\Windows\Temporary Internet Files\Content.IE5\O0D0HKX1\MC90032559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38925" y="5006975"/>
            <a:ext cx="1854200" cy="1344613"/>
          </a:xfrm>
          <a:prstGeom prst="rect">
            <a:avLst/>
          </a:prstGeom>
          <a:noFill/>
        </p:spPr>
      </p:pic>
      <p:pic>
        <p:nvPicPr>
          <p:cNvPr id="2055" name="Picture 7" descr="C:\Users\Gao\AppData\Local\Microsoft\Windows\Temporary Internet Files\Content.IE5\O0D0HKX1\MC90032559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220071" y="5373216"/>
            <a:ext cx="1440157" cy="1008112"/>
          </a:xfrm>
          <a:prstGeom prst="rect">
            <a:avLst/>
          </a:prstGeom>
          <a:noFill/>
        </p:spPr>
      </p:pic>
      <p:pic>
        <p:nvPicPr>
          <p:cNvPr id="2056" name="Picture 8" descr="C:\Users\Gao\AppData\Local\Microsoft\Windows\Temporary Internet Files\Content.IE5\O0D0HKX1\MC90032559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211959" y="4941169"/>
            <a:ext cx="943891" cy="792088"/>
          </a:xfrm>
          <a:prstGeom prst="rect">
            <a:avLst/>
          </a:prstGeom>
          <a:noFill/>
        </p:spPr>
      </p:pic>
      <p:pic>
        <p:nvPicPr>
          <p:cNvPr id="2057" name="Picture 9" descr="C:\Users\Gao\AppData\Local\Microsoft\Windows\Temporary Internet Files\Content.IE5\O0D0HKX1\MC90032559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984271">
            <a:off x="6295029" y="4809285"/>
            <a:ext cx="806147" cy="5784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6000" cy="1426170"/>
          </a:xfrm>
        </p:spPr>
        <p:txBody>
          <a:bodyPr/>
          <a:lstStyle/>
          <a:p>
            <a:r>
              <a:rPr lang="en-US" altLang="zh-CN" sz="4800" dirty="0" smtClean="0"/>
              <a:t>   《</a:t>
            </a:r>
            <a:r>
              <a:rPr lang="zh-CN" altLang="en-US" sz="4800" dirty="0" smtClean="0"/>
              <a:t>约翰福音</a:t>
            </a:r>
            <a:r>
              <a:rPr lang="en-US" altLang="zh-CN" sz="4800" dirty="0" smtClean="0"/>
              <a:t>》</a:t>
            </a:r>
            <a:r>
              <a:rPr lang="zh-CN" altLang="en-US" sz="4800" dirty="0" smtClean="0"/>
              <a:t>八章十二节</a:t>
            </a:r>
            <a:endParaRPr lang="zh-CN" altLang="en-US" sz="4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zh-CN" alt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耶稣又对众人说：“</a:t>
            </a:r>
            <a:r>
              <a:rPr lang="zh-CN" altLang="en-US" sz="4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我是世界的光。跟从我的，就不在黑暗里走，必要得着生命的光</a:t>
            </a:r>
            <a:r>
              <a:rPr lang="zh-CN" alt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。”</a:t>
            </a:r>
          </a:p>
          <a:p>
            <a:endParaRPr lang="zh-CN" altLang="en-US" dirty="0"/>
          </a:p>
        </p:txBody>
      </p:sp>
      <p:pic>
        <p:nvPicPr>
          <p:cNvPr id="1027" name="Picture 3" descr="C:\Users\Gao\AppData\Local\Microsoft\Windows\Temporary Internet Files\Content.IE5\R708L4OG\MC90023863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64250" y="4293095"/>
            <a:ext cx="1409700" cy="17489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7776000" cy="260648"/>
          </a:xfrm>
        </p:spPr>
        <p:txBody>
          <a:bodyPr>
            <a:normAutofit fontScale="90000"/>
          </a:bodyPr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692696"/>
            <a:ext cx="8496944" cy="5904656"/>
          </a:xfrm>
        </p:spPr>
        <p:txBody>
          <a:bodyPr>
            <a:normAutofit/>
          </a:bodyPr>
          <a:lstStyle/>
          <a:p>
            <a:r>
              <a:rPr lang="zh-CN" alt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微软雅黑" pitchFamily="34" charset="-122"/>
                <a:ea typeface="微软雅黑" pitchFamily="34" charset="-122"/>
              </a:rPr>
              <a:t>耶稣乐意用自己宝贵的生命拯救每一位投靠祂的人。</a:t>
            </a:r>
          </a:p>
          <a:p>
            <a:r>
              <a:rPr lang="zh-CN" alt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微软雅黑" pitchFamily="34" charset="-122"/>
                <a:ea typeface="微软雅黑" pitchFamily="34" charset="-122"/>
              </a:rPr>
              <a:t>“</a:t>
            </a:r>
            <a:r>
              <a:rPr lang="zh-CN" alt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微软雅黑" pitchFamily="34" charset="-122"/>
                <a:ea typeface="微软雅黑" pitchFamily="34" charset="-122"/>
              </a:rPr>
              <a:t>我以永远的爱爱你，因此我以慈爱吸引你</a:t>
            </a:r>
            <a:r>
              <a:rPr lang="zh-CN" alt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微软雅黑" pitchFamily="34" charset="-122"/>
                <a:ea typeface="微软雅黑" pitchFamily="34" charset="-122"/>
              </a:rPr>
              <a:t>。 ” </a:t>
            </a:r>
            <a:endParaRPr lang="en-US" altLang="zh-CN" sz="54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微软雅黑" pitchFamily="34" charset="-122"/>
              <a:ea typeface="微软雅黑" pitchFamily="34" charset="-122"/>
            </a:endParaRPr>
          </a:p>
          <a:p>
            <a:pPr>
              <a:buNone/>
            </a:pPr>
            <a:r>
              <a:rPr lang="en-US" altLang="zh-CN" sz="5400" b="1" dirty="0" smtClean="0">
                <a:latin typeface="微软雅黑" pitchFamily="34" charset="-122"/>
                <a:ea typeface="微软雅黑" pitchFamily="34" charset="-122"/>
              </a:rPr>
              <a:t>                        </a:t>
            </a:r>
            <a:r>
              <a:rPr lang="zh-CN" alt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微软雅黑" pitchFamily="34" charset="-122"/>
                <a:ea typeface="微软雅黑" pitchFamily="34" charset="-122"/>
              </a:rPr>
              <a:t>（耶利米书</a:t>
            </a:r>
            <a:r>
              <a:rPr lang="en-US" altLang="zh-CN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微软雅黑" pitchFamily="34" charset="-122"/>
                <a:ea typeface="微软雅黑" pitchFamily="34" charset="-122"/>
              </a:rPr>
              <a:t>31:3</a:t>
            </a:r>
            <a:r>
              <a:rPr lang="zh-CN" alt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微软雅黑" pitchFamily="34" charset="-122"/>
                <a:ea typeface="微软雅黑" pitchFamily="34" charset="-122"/>
              </a:rPr>
              <a:t>）</a:t>
            </a:r>
            <a:endParaRPr lang="zh-CN" altLang="en-US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026" name="Picture 2" descr="C:\Users\Gao\AppData\Local\Microsoft\Windows\Temporary Internet Files\Content.IE5\8ZGFKR5C\MC90030090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406356">
            <a:off x="1259632" y="4797152"/>
            <a:ext cx="2232248" cy="1296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6000" cy="58018"/>
          </a:xfrm>
        </p:spPr>
        <p:txBody>
          <a:bodyPr>
            <a:normAutofit fontScale="90000"/>
          </a:bodyPr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27584" y="260648"/>
            <a:ext cx="7859216" cy="6597352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zh-CN" altLang="en-US" sz="8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归向基督</a:t>
            </a:r>
            <a:endParaRPr lang="en-US" altLang="zh-CN" sz="88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8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归向真理</a:t>
            </a:r>
            <a:endParaRPr lang="en-US" altLang="zh-CN" sz="88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8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归向光明</a:t>
            </a:r>
            <a:endParaRPr lang="en-US" altLang="zh-CN" sz="88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8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归向永生</a:t>
            </a:r>
            <a:endParaRPr lang="en-US" altLang="zh-CN" sz="88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2050" name="Picture 2" descr="C:\Users\Gao\AppData\Local\Microsoft\Windows\Temporary Internet Files\Content.IE5\O0D0HKX1\MC90036076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88175" y="4046538"/>
            <a:ext cx="1400249" cy="20467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340768"/>
            <a:ext cx="8435280" cy="5256584"/>
          </a:xfrm>
        </p:spPr>
        <p:txBody>
          <a:bodyPr>
            <a:normAutofit/>
          </a:bodyPr>
          <a:lstStyle/>
          <a:p>
            <a:r>
              <a:rPr lang="zh-CN" altLang="en-US" sz="96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华文琥珀" pitchFamily="2" charset="-122"/>
                <a:ea typeface="华文琥珀" pitchFamily="2" charset="-122"/>
              </a:rPr>
              <a:t>在基督里我们都是一家人！</a:t>
            </a:r>
            <a:endParaRPr lang="zh-CN" altLang="en-US" sz="9600" b="1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  <a:latin typeface="华文琥珀" pitchFamily="2" charset="-122"/>
              <a:ea typeface="华文琥珀" pitchFamily="2" charset="-122"/>
            </a:endParaRPr>
          </a:p>
        </p:txBody>
      </p:sp>
      <p:pic>
        <p:nvPicPr>
          <p:cNvPr id="3074" name="Picture 2" descr="C:\Users\Gao\AppData\Local\Microsoft\Windows\Temporary Internet Files\Content.IE5\R9IRHF44\MC90033146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4581129"/>
            <a:ext cx="2448272" cy="18212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1560" y="2132856"/>
            <a:ext cx="8075240" cy="3993307"/>
          </a:xfrm>
        </p:spPr>
        <p:txBody>
          <a:bodyPr/>
          <a:lstStyle/>
          <a:p>
            <a:pPr>
              <a:buNone/>
            </a:pPr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 </a:t>
            </a:r>
            <a:r>
              <a:rPr lang="zh-CN" altLang="en-US" sz="7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一、耶稣是真光</a:t>
            </a:r>
            <a:endParaRPr lang="zh-CN" altLang="en-US" sz="7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7776000" cy="648072"/>
          </a:xfrm>
        </p:spPr>
        <p:txBody>
          <a:bodyPr>
            <a:normAutofit fontScale="90000"/>
          </a:bodyPr>
          <a:lstStyle/>
          <a:p>
            <a:endParaRPr lang="zh-CN" altLang="en-US" b="1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404664"/>
            <a:ext cx="8820472" cy="66247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dirty="0" smtClean="0"/>
              <a:t>         </a:t>
            </a: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“</a:t>
            </a:r>
            <a:r>
              <a:rPr lang="zh-CN" alt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光</a:t>
            </a: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”在人的生命中是不可或缺的，人们活在世上需要三种光：</a:t>
            </a:r>
            <a:endParaRPr lang="en-US" altLang="zh-CN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itchFamily="49" charset="-122"/>
              <a:ea typeface="楷体" pitchFamily="49" charset="-122"/>
            </a:endParaRPr>
          </a:p>
          <a:p>
            <a:pPr>
              <a:buNone/>
            </a:pPr>
            <a:r>
              <a:rPr lang="en-US" altLang="zh-C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     1</a:t>
            </a: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、</a:t>
            </a:r>
            <a:r>
              <a:rPr lang="zh-CN" alt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自然之光</a:t>
            </a:r>
            <a:endParaRPr lang="en-US" altLang="zh-CN" sz="3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itchFamily="49" charset="-122"/>
              <a:ea typeface="楷体" pitchFamily="49" charset="-122"/>
            </a:endParaRPr>
          </a:p>
          <a:p>
            <a:pPr>
              <a:buNone/>
            </a:pPr>
            <a:r>
              <a:rPr lang="en-US" altLang="zh-C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     2</a:t>
            </a: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、</a:t>
            </a:r>
            <a:r>
              <a:rPr lang="zh-CN" alt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人造之光</a:t>
            </a:r>
            <a:endParaRPr lang="en-US" altLang="zh-CN" sz="3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itchFamily="49" charset="-122"/>
              <a:ea typeface="楷体" pitchFamily="49" charset="-122"/>
            </a:endParaRPr>
          </a:p>
          <a:p>
            <a:pPr>
              <a:buNone/>
            </a:pP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     虽然有以上两种光，可是在人生的道路上却常常感觉暗淡无光，前途迷茫，失去活着的意义和方向</a:t>
            </a: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。为什么呢？原来人</a:t>
            </a: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需要第三种</a:t>
            </a: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，</a:t>
            </a: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也是</a:t>
            </a: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最</a:t>
            </a: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重要的：</a:t>
            </a:r>
            <a:endParaRPr lang="en-US" altLang="zh-CN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itchFamily="49" charset="-122"/>
              <a:ea typeface="楷体" pitchFamily="49" charset="-122"/>
            </a:endParaRPr>
          </a:p>
          <a:p>
            <a:pPr>
              <a:buNone/>
            </a:pPr>
            <a:r>
              <a:rPr lang="en-US" altLang="zh-C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     3</a:t>
            </a: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、</a:t>
            </a:r>
            <a:r>
              <a:rPr lang="zh-CN" alt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生命之光</a:t>
            </a:r>
            <a:endParaRPr lang="en-US" altLang="zh-CN" sz="3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itchFamily="49" charset="-122"/>
              <a:ea typeface="楷体" pitchFamily="49" charset="-122"/>
            </a:endParaRPr>
          </a:p>
          <a:p>
            <a:pPr>
              <a:buNone/>
            </a:pPr>
            <a:r>
              <a:rPr lang="en-US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     </a:t>
            </a:r>
            <a:endParaRPr lang="zh-CN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7776000" cy="45719"/>
          </a:xfrm>
        </p:spPr>
        <p:txBody>
          <a:bodyPr>
            <a:normAutofit fontScale="90000"/>
          </a:bodyPr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408712"/>
          </a:xfrm>
        </p:spPr>
        <p:txBody>
          <a:bodyPr>
            <a:normAutofit/>
          </a:bodyPr>
          <a:lstStyle/>
          <a:p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生命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之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光指引人生的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方向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，生活有喜乐和盼望；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一个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认识上帝的人才能更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认清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自己。</a:t>
            </a:r>
            <a:endParaRPr lang="en-US" altLang="zh-CN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itchFamily="49" charset="-122"/>
              <a:ea typeface="楷体" pitchFamily="49" charset="-122"/>
            </a:endParaRPr>
          </a:p>
          <a:p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现代心理学将人心分为四个“</a:t>
            </a:r>
            <a:r>
              <a:rPr lang="zh-CN" alt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区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”：</a:t>
            </a:r>
            <a:endParaRPr lang="en-US" altLang="zh-CN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itchFamily="49" charset="-122"/>
              <a:ea typeface="楷体" pitchFamily="49" charset="-122"/>
            </a:endParaRPr>
          </a:p>
          <a:p>
            <a:pPr>
              <a:buNone/>
            </a:pPr>
            <a:r>
              <a:rPr lang="en-US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    1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、</a:t>
            </a:r>
            <a:r>
              <a:rPr lang="zh-CN" alt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开放区</a:t>
            </a:r>
            <a:r>
              <a:rPr lang="en-US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——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人知我也知；</a:t>
            </a:r>
            <a:endParaRPr lang="en-US" altLang="zh-CN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itchFamily="49" charset="-122"/>
              <a:ea typeface="楷体" pitchFamily="49" charset="-122"/>
            </a:endParaRPr>
          </a:p>
          <a:p>
            <a:pPr>
              <a:buNone/>
            </a:pPr>
            <a:r>
              <a:rPr lang="en-US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    2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、</a:t>
            </a:r>
            <a:r>
              <a:rPr lang="zh-CN" alt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隐藏区</a:t>
            </a:r>
            <a:r>
              <a:rPr lang="en-US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——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人不知而我知；</a:t>
            </a:r>
            <a:endParaRPr lang="en-US" altLang="zh-CN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itchFamily="49" charset="-122"/>
              <a:ea typeface="楷体" pitchFamily="49" charset="-122"/>
            </a:endParaRPr>
          </a:p>
          <a:p>
            <a:pPr>
              <a:buNone/>
            </a:pPr>
            <a:r>
              <a:rPr lang="en-US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    3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、</a:t>
            </a:r>
            <a:r>
              <a:rPr lang="zh-CN" alt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盲点区</a:t>
            </a:r>
            <a:r>
              <a:rPr lang="en-US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——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人知而我不知；</a:t>
            </a:r>
            <a:endParaRPr lang="en-US" altLang="zh-CN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itchFamily="49" charset="-122"/>
              <a:ea typeface="楷体" pitchFamily="49" charset="-122"/>
            </a:endParaRPr>
          </a:p>
          <a:p>
            <a:pPr>
              <a:buNone/>
            </a:pPr>
            <a:r>
              <a:rPr lang="en-US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    4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、</a:t>
            </a:r>
            <a:r>
              <a:rPr lang="zh-CN" alt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未知区</a:t>
            </a:r>
            <a:r>
              <a:rPr lang="en-US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——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人不知我也不知；</a:t>
            </a:r>
            <a:endParaRPr lang="en-US" altLang="zh-CN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itchFamily="49" charset="-122"/>
              <a:ea typeface="楷体" pitchFamily="49" charset="-122"/>
            </a:endParaRPr>
          </a:p>
          <a:p>
            <a:pPr>
              <a:buNone/>
            </a:pPr>
            <a:r>
              <a:rPr lang="en-US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    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无奈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的是，身处罪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中的人，却不知危险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的处境，所以需要“</a:t>
            </a:r>
            <a:r>
              <a:rPr lang="zh-CN" alt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光照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”。没有生命之光，人就无法谦卑，无法认识自己的缺失、败坏和软弱。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7776000" cy="45719"/>
          </a:xfrm>
        </p:spPr>
        <p:txBody>
          <a:bodyPr>
            <a:normAutofit fontScale="90000"/>
          </a:bodyPr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6165304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不是因为犯了罪才成为罪人</a:t>
            </a:r>
            <a:r>
              <a:rPr lang="zh-CN" altLang="en-US" sz="4800" b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的</a:t>
            </a:r>
            <a:r>
              <a:rPr lang="zh-CN" altLang="en-US" sz="4800" b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；乃是</a:t>
            </a:r>
            <a:r>
              <a:rPr lang="zh-CN" altLang="en-US" sz="4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因为人本来就是罪人，所以会犯罪。</a:t>
            </a:r>
            <a:endParaRPr lang="en-US" altLang="zh-CN" sz="4800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4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罪的工价就是死，</a:t>
            </a:r>
            <a:endParaRPr lang="en-US" altLang="zh-CN" sz="4800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  <a:p>
            <a:pPr>
              <a:buNone/>
            </a:pPr>
            <a:r>
              <a:rPr lang="en-US" altLang="zh-CN" sz="4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  </a:t>
            </a:r>
            <a:r>
              <a:rPr lang="zh-CN" altLang="en-US" sz="4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叫人沉沦的乃是</a:t>
            </a:r>
            <a:endParaRPr lang="en-US" altLang="zh-CN" sz="4800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  <a:p>
            <a:pPr>
              <a:buNone/>
            </a:pPr>
            <a:r>
              <a:rPr lang="en-US" altLang="zh-CN" sz="4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  </a:t>
            </a:r>
            <a:r>
              <a:rPr lang="zh-CN" altLang="en-US" sz="4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人的</a:t>
            </a:r>
            <a:r>
              <a:rPr lang="zh-CN" altLang="en-US" sz="4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罪</a:t>
            </a:r>
            <a:r>
              <a:rPr lang="zh-CN" altLang="en-US" sz="4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！</a:t>
            </a:r>
            <a:endParaRPr lang="zh-CN" altLang="en-US" sz="48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4" name="Picture 2" descr="C:\Users\Gao\AppData\Local\Microsoft\Windows\Temporary Internet Files\Content.IE5\B5JPVU5W\MC90030493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2852936"/>
            <a:ext cx="1872208" cy="3168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7776000" cy="188640"/>
          </a:xfrm>
        </p:spPr>
        <p:txBody>
          <a:bodyPr>
            <a:normAutofit fontScale="90000"/>
          </a:bodyPr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-459432"/>
            <a:ext cx="8568952" cy="7317432"/>
          </a:xfrm>
        </p:spPr>
        <p:txBody>
          <a:bodyPr>
            <a:normAutofit/>
          </a:bodyPr>
          <a:lstStyle/>
          <a:p>
            <a:pPr>
              <a:buNone/>
            </a:pPr>
            <a:endParaRPr lang="en-US" altLang="zh-CN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科学家牛顿说过，</a:t>
            </a: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他有</a:t>
            </a: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两个最大的发现：</a:t>
            </a:r>
            <a:endParaRPr lang="en-US" altLang="zh-CN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itchFamily="49" charset="-122"/>
              <a:ea typeface="楷体" pitchFamily="49" charset="-122"/>
            </a:endParaRPr>
          </a:p>
          <a:p>
            <a:pPr>
              <a:buNone/>
            </a:pP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   </a:t>
            </a: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第一</a:t>
            </a: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、我是一个绝望的罪人；</a:t>
            </a:r>
            <a:endParaRPr lang="en-US" altLang="zh-CN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itchFamily="49" charset="-122"/>
              <a:ea typeface="楷体" pitchFamily="49" charset="-122"/>
            </a:endParaRPr>
          </a:p>
          <a:p>
            <a:pPr>
              <a:buNone/>
            </a:pPr>
            <a:r>
              <a:rPr lang="en-US" altLang="zh-C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   </a:t>
            </a: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第二</a:t>
            </a: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、耶稣是我这个罪人的独一救主。</a:t>
            </a:r>
            <a:endParaRPr lang="en-US" altLang="zh-CN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耶稣不但光照我们，还要引领我们走光明之路，客体的光要成为人主体的光。</a:t>
            </a:r>
            <a:endParaRPr lang="en-US" altLang="zh-CN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止所当止的，行所当行的</a:t>
            </a:r>
            <a:r>
              <a:rPr lang="zh-CN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。</a:t>
            </a: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正像保罗在大马色的路上追杀基督徒，耶稣光照</a:t>
            </a: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他，他就</a:t>
            </a: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扑到在</a:t>
            </a: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地上（</a:t>
            </a: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止所当止的</a:t>
            </a: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）。之后</a:t>
            </a: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耶稣对他说：“</a:t>
            </a:r>
            <a:r>
              <a:rPr lang="zh-CN" alt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起来，进城去</a:t>
            </a:r>
            <a:r>
              <a:rPr lang="en-US" altLang="zh-CN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……</a:t>
            </a: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”他就如此行（</a:t>
            </a: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行所当行的）。</a:t>
            </a:r>
            <a:endParaRPr lang="en-US" altLang="zh-CN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itchFamily="49" charset="-122"/>
              <a:ea typeface="楷体" pitchFamily="49" charset="-122"/>
            </a:endParaRPr>
          </a:p>
          <a:p>
            <a:endParaRPr lang="zh-CN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27584" y="2204864"/>
            <a:ext cx="7859216" cy="4248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sz="7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二、耶稣是真人</a:t>
            </a:r>
            <a:endParaRPr lang="zh-CN" altLang="en-US" sz="7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800" dirty="0" smtClean="0"/>
              <a:t> 《</a:t>
            </a:r>
            <a:r>
              <a:rPr lang="zh-CN" altLang="en-US" sz="4800" dirty="0" smtClean="0"/>
              <a:t>马太福音</a:t>
            </a:r>
            <a:r>
              <a:rPr lang="en-US" altLang="zh-CN" sz="4800" dirty="0" smtClean="0"/>
              <a:t>》13</a:t>
            </a:r>
            <a:r>
              <a:rPr lang="zh-CN" altLang="en-US" sz="4800" dirty="0" smtClean="0"/>
              <a:t>章</a:t>
            </a:r>
            <a:r>
              <a:rPr lang="en-US" altLang="zh-CN" sz="4800" dirty="0" smtClean="0"/>
              <a:t>54-56</a:t>
            </a:r>
            <a:r>
              <a:rPr lang="zh-CN" altLang="en-US" sz="4800" dirty="0" smtClean="0"/>
              <a:t>节</a:t>
            </a:r>
            <a:endParaRPr lang="zh-CN" altLang="en-US" sz="4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5445224"/>
          </a:xfrm>
        </p:spPr>
        <p:txBody>
          <a:bodyPr>
            <a:normAutofit/>
          </a:bodyPr>
          <a:lstStyle/>
          <a:p>
            <a:r>
              <a:rPr lang="en-US" altLang="zh-C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 </a:t>
            </a: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耶稣来到自己的家乡，在会堂里教训人，甚至他们都希奇说：“这人从哪里有这等智慧，和异能呢？”“这不是木匠的儿子吗？他母亲不是叫马利亚吗？他弟兄们不是叫雅各，约西，（有古卷作约瑟），西门，犹大吗？他妹妹们不是都在我们这里吗？”“这人从哪里有这一切的事呢？”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凤舞九天">
  <a:themeElements>
    <a:clrScheme name="凤舞九天">
      <a:dk1>
        <a:sysClr val="windowText" lastClr="000000"/>
      </a:dk1>
      <a:lt1>
        <a:sysClr val="window" lastClr="FFFFFF"/>
      </a:lt1>
      <a:dk2>
        <a:srgbClr val="004646"/>
      </a:dk2>
      <a:lt2>
        <a:srgbClr val="E1F0FF"/>
      </a:lt2>
      <a:accent1>
        <a:srgbClr val="50742F"/>
      </a:accent1>
      <a:accent2>
        <a:srgbClr val="268868"/>
      </a:accent2>
      <a:accent3>
        <a:srgbClr val="33BD56"/>
      </a:accent3>
      <a:accent4>
        <a:srgbClr val="4BC5B9"/>
      </a:accent4>
      <a:accent5>
        <a:srgbClr val="3163CA"/>
      </a:accent5>
      <a:accent6>
        <a:srgbClr val="4B14AA"/>
      </a:accent6>
      <a:hlink>
        <a:srgbClr val="D9BE02"/>
      </a:hlink>
      <a:folHlink>
        <a:srgbClr val="F900F9"/>
      </a:folHlink>
    </a:clrScheme>
    <a:fontScheme name="凤舞九天">
      <a:majorFont>
        <a:latin typeface="Footlight MT Light"/>
        <a:ea typeface=""/>
        <a:cs typeface=""/>
        <a:font script="Jpan" typeface="ＭＳ Ｐゴシック"/>
        <a:font script="Hang" typeface="맑은 고딕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oudy Old Style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凤舞九天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atMod val="180000"/>
              </a:schemeClr>
            </a:gs>
            <a:gs pos="50000">
              <a:schemeClr val="phClr">
                <a:tint val="40000"/>
                <a:satMod val="175000"/>
              </a:schemeClr>
            </a:gs>
            <a:gs pos="100000">
              <a:schemeClr val="phClr">
                <a:tint val="65000"/>
                <a:satMod val="180000"/>
              </a:schemeClr>
            </a:gs>
          </a:gsLst>
          <a:lin ang="0" scaled="1"/>
        </a:gradFill>
        <a:gradFill rotWithShape="1">
          <a:gsLst>
            <a:gs pos="0">
              <a:schemeClr val="phClr">
                <a:shade val="38000"/>
                <a:satMod val="150000"/>
              </a:schemeClr>
            </a:gs>
            <a:gs pos="50000">
              <a:schemeClr val="phClr">
                <a:shade val="100000"/>
                <a:satMod val="100000"/>
              </a:schemeClr>
            </a:gs>
            <a:gs pos="100000">
              <a:schemeClr val="phClr">
                <a:shade val="38000"/>
                <a:satMod val="150000"/>
              </a:schemeClr>
            </a:gs>
          </a:gsLst>
          <a:lin ang="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</a:effectStyle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</a:effectStyle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00000"/>
              </a:schemeClr>
            </a:gs>
            <a:gs pos="100000">
              <a:schemeClr val="phClr">
                <a:shade val="15000"/>
                <a:satMod val="300000"/>
              </a:schemeClr>
            </a:gs>
          </a:gsLst>
          <a:path path="circle">
            <a:fillToRect l="10000" t="180000" r="1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tile tx="0" ty="0" sx="50000" sy="5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Phoenix</Template>
  <TotalTime>1019</TotalTime>
  <Words>1367</Words>
  <Application>Microsoft Office PowerPoint</Application>
  <PresentationFormat>全屏显示(4:3)</PresentationFormat>
  <Paragraphs>71</Paragraphs>
  <Slides>22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3" baseType="lpstr">
      <vt:lpstr>凤舞九天</vt:lpstr>
      <vt:lpstr>真光、真人、 真粮、真神</vt:lpstr>
      <vt:lpstr>   《约翰福音》八章十二节</vt:lpstr>
      <vt:lpstr>幻灯片 3</vt:lpstr>
      <vt:lpstr>幻灯片 4</vt:lpstr>
      <vt:lpstr>幻灯片 5</vt:lpstr>
      <vt:lpstr>幻灯片 6</vt:lpstr>
      <vt:lpstr>幻灯片 7</vt:lpstr>
      <vt:lpstr>幻灯片 8</vt:lpstr>
      <vt:lpstr> 《马太福音》13章54-56节</vt:lpstr>
      <vt:lpstr>幻灯片 10</vt:lpstr>
      <vt:lpstr>幻灯片 11</vt:lpstr>
      <vt:lpstr>幻灯片 12</vt:lpstr>
      <vt:lpstr>幻灯片 13</vt:lpstr>
      <vt:lpstr>     《马太福音》4章4节</vt:lpstr>
      <vt:lpstr>幻灯片 15</vt:lpstr>
      <vt:lpstr>   《约翰福音》4章13-14节</vt:lpstr>
      <vt:lpstr>幻灯片 17</vt:lpstr>
      <vt:lpstr>      </vt:lpstr>
      <vt:lpstr>幻灯片 19</vt:lpstr>
      <vt:lpstr>幻灯片 20</vt:lpstr>
      <vt:lpstr>幻灯片 21</vt:lpstr>
      <vt:lpstr>幻灯片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耶稣啊，你是谁？</dc:title>
  <dc:creator>Gao</dc:creator>
  <cp:lastModifiedBy>Gao</cp:lastModifiedBy>
  <cp:revision>151</cp:revision>
  <dcterms:created xsi:type="dcterms:W3CDTF">2011-12-14T08:37:38Z</dcterms:created>
  <dcterms:modified xsi:type="dcterms:W3CDTF">2013-10-12T17:02:09Z</dcterms:modified>
</cp:coreProperties>
</file>